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BA6DA1EA-5E63-4CEB-884C-54D2BB7E0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H2_LBW_Analysis_Jan2023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3705F18A-80FB-45A9-83A5-DFE0867F3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1/14/23 9:18:38 AM MST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2030: Base Policy ($1 Threshold)">
            <a:extLst>
              <a:ext uri="{FF2B5EF4-FFF2-40B4-BE49-F238E27FC236}">
                <a16:creationId xmlns:a16="http://schemas.microsoft.com/office/drawing/2014/main" id="{53D5E36F-31F6-4EA9-98AF-1AAB5450D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77375DF6-5717-21EF-E1DE-1F8BB3E40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6292" r="2861" b="5480"/>
          <a:stretch/>
        </p:blipFill>
        <p:spPr>
          <a:xfrm>
            <a:off x="7756902" y="689675"/>
            <a:ext cx="1921790" cy="8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2030: Base Policy ($2 Threshold)">
            <a:extLst>
              <a:ext uri="{FF2B5EF4-FFF2-40B4-BE49-F238E27FC236}">
                <a16:creationId xmlns:a16="http://schemas.microsoft.com/office/drawing/2014/main" id="{23958F20-5F85-437F-9650-D61204228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E4C78D9-D8D7-94BB-5DDD-3993F5103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6730" r="2737" b="9566"/>
          <a:stretch/>
        </p:blipFill>
        <p:spPr>
          <a:xfrm>
            <a:off x="7756902" y="689675"/>
            <a:ext cx="1921790" cy="8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2030: Maximum Policy ($1 Threshold)">
            <a:extLst>
              <a:ext uri="{FF2B5EF4-FFF2-40B4-BE49-F238E27FC236}">
                <a16:creationId xmlns:a16="http://schemas.microsoft.com/office/drawing/2014/main" id="{2F71A7EC-FF89-4C9E-A544-B457CDBDB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C3D94455-C93E-9D72-F2A3-40BD63CB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6292" r="2861" b="5480"/>
          <a:stretch/>
        </p:blipFill>
        <p:spPr>
          <a:xfrm>
            <a:off x="7756902" y="689675"/>
            <a:ext cx="1921790" cy="8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2030: Maximum Policy ($2 Threshold)">
            <a:extLst>
              <a:ext uri="{FF2B5EF4-FFF2-40B4-BE49-F238E27FC236}">
                <a16:creationId xmlns:a16="http://schemas.microsoft.com/office/drawing/2014/main" id="{05F9BD0E-9B45-4BE7-A97F-9679684C5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49126F4-2165-5EEE-B4F1-5791A2CF76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6730" r="2737" b="9566"/>
          <a:stretch/>
        </p:blipFill>
        <p:spPr>
          <a:xfrm>
            <a:off x="7756902" y="689675"/>
            <a:ext cx="1921790" cy="8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2035: No Policy ($1 Threshold)">
            <a:extLst>
              <a:ext uri="{FF2B5EF4-FFF2-40B4-BE49-F238E27FC236}">
                <a16:creationId xmlns:a16="http://schemas.microsoft.com/office/drawing/2014/main" id="{97D16F2C-3DCE-4F7E-8AB4-EFF0EC67E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1E1DEEE1-389E-766F-2D2B-0CB05A8C4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6292" r="2861" b="5480"/>
          <a:stretch/>
        </p:blipFill>
        <p:spPr>
          <a:xfrm>
            <a:off x="7756902" y="689675"/>
            <a:ext cx="1921790" cy="8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2035: No Policy ($2 Threshold)">
            <a:extLst>
              <a:ext uri="{FF2B5EF4-FFF2-40B4-BE49-F238E27FC236}">
                <a16:creationId xmlns:a16="http://schemas.microsoft.com/office/drawing/2014/main" id="{383EAA9C-400E-404A-B152-2514B899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2CC36F3-0FD8-547D-DA1F-B02DE1376C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6730" r="2737" b="9566"/>
          <a:stretch/>
        </p:blipFill>
        <p:spPr>
          <a:xfrm>
            <a:off x="7756902" y="689675"/>
            <a:ext cx="1921790" cy="8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2035: Base Policy ($1 Threshold)">
            <a:extLst>
              <a:ext uri="{FF2B5EF4-FFF2-40B4-BE49-F238E27FC236}">
                <a16:creationId xmlns:a16="http://schemas.microsoft.com/office/drawing/2014/main" id="{91297CAD-1CF3-4E03-9DAE-C8A5B4ADC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4194E995-A6D2-20ED-911C-4EFC3CCA3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6292" r="2861" b="5480"/>
          <a:stretch/>
        </p:blipFill>
        <p:spPr>
          <a:xfrm>
            <a:off x="7756902" y="689675"/>
            <a:ext cx="1921790" cy="8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2035: Base Policy ($2 Threshold)">
            <a:extLst>
              <a:ext uri="{FF2B5EF4-FFF2-40B4-BE49-F238E27FC236}">
                <a16:creationId xmlns:a16="http://schemas.microsoft.com/office/drawing/2014/main" id="{4AE4B2A3-CD08-4B52-AB41-68157A0B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F246464-69E0-B3CB-32A5-BB4CC7C1A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6730" r="2737" b="9566"/>
          <a:stretch/>
        </p:blipFill>
        <p:spPr>
          <a:xfrm>
            <a:off x="7756902" y="689675"/>
            <a:ext cx="1921790" cy="8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2035: Maximum Policy ($1 Threshold)">
            <a:extLst>
              <a:ext uri="{FF2B5EF4-FFF2-40B4-BE49-F238E27FC236}">
                <a16:creationId xmlns:a16="http://schemas.microsoft.com/office/drawing/2014/main" id="{CB0B039C-E8DB-4725-B9AF-791A2F4BE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3DAB2586-4A69-783E-214A-CE549A230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6292" r="2861" b="5480"/>
          <a:stretch/>
        </p:blipFill>
        <p:spPr>
          <a:xfrm>
            <a:off x="7756902" y="689675"/>
            <a:ext cx="1921790" cy="8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2035: Maximum Policy ($2 Threshold)">
            <a:extLst>
              <a:ext uri="{FF2B5EF4-FFF2-40B4-BE49-F238E27FC236}">
                <a16:creationId xmlns:a16="http://schemas.microsoft.com/office/drawing/2014/main" id="{07BD967B-CC25-45EB-97B6-921B71521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0607AA-181E-514F-EF30-955637E38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6730" r="2737" b="9566"/>
          <a:stretch/>
        </p:blipFill>
        <p:spPr>
          <a:xfrm>
            <a:off x="7756902" y="689675"/>
            <a:ext cx="1921790" cy="8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5: No Policy ($1 Threshold)">
            <a:extLst>
              <a:ext uri="{FF2B5EF4-FFF2-40B4-BE49-F238E27FC236}">
                <a16:creationId xmlns:a16="http://schemas.microsoft.com/office/drawing/2014/main" id="{E9BACE04-2B86-4FA8-8AE0-B805C7F5B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F50A4CD2-8A59-CE2C-6CCF-401B829A6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6292" r="2861" b="5480"/>
          <a:stretch/>
        </p:blipFill>
        <p:spPr>
          <a:xfrm>
            <a:off x="7756902" y="689675"/>
            <a:ext cx="1921790" cy="8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CCBE97-7F51-91C9-35AC-0C077955F855}"/>
              </a:ext>
            </a:extLst>
          </p:cNvPr>
          <p:cNvSpPr/>
          <p:nvPr/>
        </p:nvSpPr>
        <p:spPr>
          <a:xfrm>
            <a:off x="3708067" y="2613027"/>
            <a:ext cx="1520456" cy="95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PySAM</a:t>
            </a:r>
            <a:endParaRPr lang="en-US" sz="1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5CC87A-8701-937B-6855-5C17325C9720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>
          <a:xfrm>
            <a:off x="3073505" y="3083441"/>
            <a:ext cx="634562" cy="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E43FA2C-6A3A-E634-EA54-6B8E9BD44A2D}"/>
              </a:ext>
            </a:extLst>
          </p:cNvPr>
          <p:cNvSpPr/>
          <p:nvPr/>
        </p:nvSpPr>
        <p:spPr>
          <a:xfrm>
            <a:off x="1553049" y="2604975"/>
            <a:ext cx="1520456" cy="95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WIND Toolkit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5420B-4BFD-D2A8-A5F5-A9A822654A37}"/>
              </a:ext>
            </a:extLst>
          </p:cNvPr>
          <p:cNvSpPr txBox="1"/>
          <p:nvPr/>
        </p:nvSpPr>
        <p:spPr>
          <a:xfrm>
            <a:off x="3056051" y="2537273"/>
            <a:ext cx="98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Wind Speed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BD7300-4BC2-34D9-B52E-07CBA9EB76C0}"/>
              </a:ext>
            </a:extLst>
          </p:cNvPr>
          <p:cNvCxnSpPr>
            <a:cxnSpLocks/>
          </p:cNvCxnSpPr>
          <p:nvPr/>
        </p:nvCxnSpPr>
        <p:spPr>
          <a:xfrm>
            <a:off x="184954" y="2870096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E9D536-F5AD-5B0D-964A-C89726704EA2}"/>
              </a:ext>
            </a:extLst>
          </p:cNvPr>
          <p:cNvSpPr txBox="1"/>
          <p:nvPr/>
        </p:nvSpPr>
        <p:spPr>
          <a:xfrm>
            <a:off x="275686" y="2579295"/>
            <a:ext cx="80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099344-7147-56F6-74C5-CB043F2B4B31}"/>
              </a:ext>
            </a:extLst>
          </p:cNvPr>
          <p:cNvCxnSpPr>
            <a:cxnSpLocks/>
          </p:cNvCxnSpPr>
          <p:nvPr/>
        </p:nvCxnSpPr>
        <p:spPr>
          <a:xfrm>
            <a:off x="4161468" y="2333847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8628E4-CF34-F8B2-213F-EA2B318F87DE}"/>
              </a:ext>
            </a:extLst>
          </p:cNvPr>
          <p:cNvSpPr txBox="1"/>
          <p:nvPr/>
        </p:nvSpPr>
        <p:spPr>
          <a:xfrm>
            <a:off x="259185" y="3177186"/>
            <a:ext cx="1008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Hub Height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06E635-661F-D348-6B5F-BD872D7F381E}"/>
              </a:ext>
            </a:extLst>
          </p:cNvPr>
          <p:cNvSpPr txBox="1"/>
          <p:nvPr/>
        </p:nvSpPr>
        <p:spPr>
          <a:xfrm>
            <a:off x="262955" y="2876949"/>
            <a:ext cx="1207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Resource 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D6860-4FBB-0488-4DC2-F7D6D8E8E57B}"/>
              </a:ext>
            </a:extLst>
          </p:cNvPr>
          <p:cNvSpPr txBox="1"/>
          <p:nvPr/>
        </p:nvSpPr>
        <p:spPr>
          <a:xfrm>
            <a:off x="3489187" y="1845362"/>
            <a:ext cx="1134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Turbine Power 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6B262C-1845-694C-42F0-48D9C9ACCB99}"/>
              </a:ext>
            </a:extLst>
          </p:cNvPr>
          <p:cNvSpPr txBox="1"/>
          <p:nvPr/>
        </p:nvSpPr>
        <p:spPr>
          <a:xfrm>
            <a:off x="4230027" y="1364944"/>
            <a:ext cx="14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Turbine and Plant Losses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011D05-EBA2-8F54-181E-9C7776EE908D}"/>
              </a:ext>
            </a:extLst>
          </p:cNvPr>
          <p:cNvSpPr txBox="1"/>
          <p:nvPr/>
        </p:nvSpPr>
        <p:spPr>
          <a:xfrm>
            <a:off x="5225731" y="2580210"/>
            <a:ext cx="146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Wind Energy Generation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EB38D9-8D64-FBAB-2BE8-62F5DA634BCE}"/>
              </a:ext>
            </a:extLst>
          </p:cNvPr>
          <p:cNvSpPr/>
          <p:nvPr/>
        </p:nvSpPr>
        <p:spPr>
          <a:xfrm>
            <a:off x="4669183" y="4306546"/>
            <a:ext cx="1520456" cy="95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Electrolyzer</a:t>
            </a:r>
            <a:r>
              <a:rPr lang="en-US" sz="1400" dirty="0"/>
              <a:t>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1602FF-5510-B2E7-1B71-08FB869176F1}"/>
              </a:ext>
            </a:extLst>
          </p:cNvPr>
          <p:cNvCxnSpPr>
            <a:cxnSpLocks/>
          </p:cNvCxnSpPr>
          <p:nvPr/>
        </p:nvCxnSpPr>
        <p:spPr>
          <a:xfrm flipV="1">
            <a:off x="7678176" y="5258845"/>
            <a:ext cx="0" cy="67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32AD44-6D24-17A8-88E5-1182543E09F4}"/>
              </a:ext>
            </a:extLst>
          </p:cNvPr>
          <p:cNvSpPr txBox="1"/>
          <p:nvPr/>
        </p:nvSpPr>
        <p:spPr>
          <a:xfrm>
            <a:off x="6812711" y="1653992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Wind Farm Capacity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623C64-7242-8CD1-85C7-3FCB8D4605D7}"/>
              </a:ext>
            </a:extLst>
          </p:cNvPr>
          <p:cNvSpPr/>
          <p:nvPr/>
        </p:nvSpPr>
        <p:spPr>
          <a:xfrm>
            <a:off x="6407167" y="2611370"/>
            <a:ext cx="1520456" cy="956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HOPP Wind Cost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788AE5-2854-D5E0-9A7D-6A008A5F865C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6903230" y="2284657"/>
            <a:ext cx="0" cy="32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661074E-2183-FFFD-F11E-F3A17F3497C4}"/>
              </a:ext>
            </a:extLst>
          </p:cNvPr>
          <p:cNvSpPr/>
          <p:nvPr/>
        </p:nvSpPr>
        <p:spPr>
          <a:xfrm>
            <a:off x="7249234" y="4311179"/>
            <a:ext cx="1520456" cy="947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ProFAST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021257-DAB0-EFB7-B041-1CF7EF6069C9}"/>
              </a:ext>
            </a:extLst>
          </p:cNvPr>
          <p:cNvSpPr txBox="1"/>
          <p:nvPr/>
        </p:nvSpPr>
        <p:spPr>
          <a:xfrm>
            <a:off x="6938315" y="5873002"/>
            <a:ext cx="1520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Electrolyzer</a:t>
            </a:r>
            <a:r>
              <a:rPr lang="en-US" sz="1400" dirty="0"/>
              <a:t> System Capacity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15936-3464-C060-C42D-41DC36CDF5DE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769690" y="4785012"/>
            <a:ext cx="927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7B954D-5B6C-37B2-52BB-9557F98B9029}"/>
              </a:ext>
            </a:extLst>
          </p:cNvPr>
          <p:cNvSpPr txBox="1"/>
          <p:nvPr/>
        </p:nvSpPr>
        <p:spPr>
          <a:xfrm>
            <a:off x="6187494" y="4303108"/>
            <a:ext cx="90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2</a:t>
            </a:r>
            <a:r>
              <a:rPr lang="en-US" sz="1400" dirty="0"/>
              <a:t> Produced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58BF70-19A6-312C-2BDE-EFE08B2186E1}"/>
              </a:ext>
            </a:extLst>
          </p:cNvPr>
          <p:cNvSpPr txBox="1"/>
          <p:nvPr/>
        </p:nvSpPr>
        <p:spPr>
          <a:xfrm>
            <a:off x="8934697" y="4539062"/>
            <a:ext cx="58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LCOH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0534C77-0792-53BE-A982-BCC2E471D8D7}"/>
              </a:ext>
            </a:extLst>
          </p:cNvPr>
          <p:cNvCxnSpPr>
            <a:cxnSpLocks/>
          </p:cNvCxnSpPr>
          <p:nvPr/>
        </p:nvCxnSpPr>
        <p:spPr>
          <a:xfrm>
            <a:off x="184954" y="3170958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A2EB6CD-6671-12E1-9F8F-19A857DB4603}"/>
              </a:ext>
            </a:extLst>
          </p:cNvPr>
          <p:cNvCxnSpPr>
            <a:cxnSpLocks/>
          </p:cNvCxnSpPr>
          <p:nvPr/>
        </p:nvCxnSpPr>
        <p:spPr>
          <a:xfrm>
            <a:off x="184954" y="3461976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2CAFD08-B6E0-C91E-663A-BF01BDD59AD3}"/>
              </a:ext>
            </a:extLst>
          </p:cNvPr>
          <p:cNvCxnSpPr>
            <a:cxnSpLocks/>
          </p:cNvCxnSpPr>
          <p:nvPr/>
        </p:nvCxnSpPr>
        <p:spPr>
          <a:xfrm>
            <a:off x="4710216" y="1909721"/>
            <a:ext cx="0" cy="696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5DF20F9-6109-7944-1223-A6AF1BCED538}"/>
              </a:ext>
            </a:extLst>
          </p:cNvPr>
          <p:cNvSpPr txBox="1"/>
          <p:nvPr/>
        </p:nvSpPr>
        <p:spPr>
          <a:xfrm>
            <a:off x="6429895" y="1976880"/>
            <a:ext cx="946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 Data</a:t>
            </a:r>
            <a:r>
              <a:rPr lang="en-US" sz="1400" baseline="30000" dirty="0"/>
              <a:t>1</a:t>
            </a:r>
            <a:endParaRPr 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6C506A-B735-652D-480C-5482D2979C60}"/>
              </a:ext>
            </a:extLst>
          </p:cNvPr>
          <p:cNvSpPr txBox="1"/>
          <p:nvPr/>
        </p:nvSpPr>
        <p:spPr>
          <a:xfrm>
            <a:off x="8161945" y="3119157"/>
            <a:ext cx="107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Wind Plant Costs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C5909CCA-3A6F-9522-710A-48021631EB23}"/>
              </a:ext>
            </a:extLst>
          </p:cNvPr>
          <p:cNvCxnSpPr>
            <a:cxnSpLocks/>
            <a:stCxn id="2" idx="3"/>
            <a:endCxn id="19" idx="0"/>
          </p:cNvCxnSpPr>
          <p:nvPr/>
        </p:nvCxnSpPr>
        <p:spPr>
          <a:xfrm>
            <a:off x="5228523" y="3091493"/>
            <a:ext cx="200888" cy="1215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F84FD0E3-6EC1-2DE4-2678-56F0C664C9F3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 flipV="1">
            <a:off x="5228523" y="3089561"/>
            <a:ext cx="1178644" cy="1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E6B2067E-C9CF-821A-A655-4E8E49F70AF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927623" y="3089561"/>
            <a:ext cx="262925" cy="12135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0F869E5-9978-6043-091B-F44AA4110693}"/>
              </a:ext>
            </a:extLst>
          </p:cNvPr>
          <p:cNvSpPr/>
          <p:nvPr/>
        </p:nvSpPr>
        <p:spPr>
          <a:xfrm>
            <a:off x="1970851" y="4311010"/>
            <a:ext cx="1520456" cy="956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Desalination Model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AF6E145-559A-A1D4-888C-CD77F3D70C5F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627190" y="4789476"/>
            <a:ext cx="1343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7E09ADA7-858C-2CD9-C840-A43E572EA714}"/>
              </a:ext>
            </a:extLst>
          </p:cNvPr>
          <p:cNvSpPr txBox="1"/>
          <p:nvPr/>
        </p:nvSpPr>
        <p:spPr>
          <a:xfrm>
            <a:off x="560588" y="4308283"/>
            <a:ext cx="124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Feedwater Consumption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C93945B-6E10-97F0-6C44-5F850DB4FCA1}"/>
              </a:ext>
            </a:extLst>
          </p:cNvPr>
          <p:cNvSpPr txBox="1"/>
          <p:nvPr/>
        </p:nvSpPr>
        <p:spPr>
          <a:xfrm>
            <a:off x="7752562" y="5570393"/>
            <a:ext cx="946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 Data</a:t>
            </a:r>
            <a:r>
              <a:rPr lang="en-US" sz="1400" baseline="30000" dirty="0"/>
              <a:t>2</a:t>
            </a:r>
            <a:endParaRPr lang="en-US" sz="1400" dirty="0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5702575-DB01-8B51-46F8-F827955B6EA3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8225897" y="5265904"/>
            <a:ext cx="0" cy="30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40FBA04F-B5AE-C5BE-898A-C5299BE0761B}"/>
              </a:ext>
            </a:extLst>
          </p:cNvPr>
          <p:cNvSpPr txBox="1"/>
          <p:nvPr/>
        </p:nvSpPr>
        <p:spPr>
          <a:xfrm>
            <a:off x="3478191" y="4311010"/>
            <a:ext cx="124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Freshwater Production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8A9CC3D-AE08-D8B0-F874-8FEA7AFEEAAB}"/>
              </a:ext>
            </a:extLst>
          </p:cNvPr>
          <p:cNvCxnSpPr>
            <a:cxnSpLocks/>
            <a:stCxn id="148" idx="3"/>
            <a:endCxn id="19" idx="1"/>
          </p:cNvCxnSpPr>
          <p:nvPr/>
        </p:nvCxnSpPr>
        <p:spPr>
          <a:xfrm flipV="1">
            <a:off x="3491307" y="4785012"/>
            <a:ext cx="1177876" cy="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8E48AAD-3750-50CD-DD09-DAA24C523D85}"/>
              </a:ext>
            </a:extLst>
          </p:cNvPr>
          <p:cNvCxnSpPr>
            <a:cxnSpLocks/>
          </p:cNvCxnSpPr>
          <p:nvPr/>
        </p:nvCxnSpPr>
        <p:spPr>
          <a:xfrm>
            <a:off x="7462679" y="1968997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6EFA68D-991C-8CE7-5936-33E9C29C5837}"/>
              </a:ext>
            </a:extLst>
          </p:cNvPr>
          <p:cNvSpPr/>
          <p:nvPr/>
        </p:nvSpPr>
        <p:spPr>
          <a:xfrm>
            <a:off x="1382778" y="2484989"/>
            <a:ext cx="6725635" cy="117145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26D16-7FE4-197F-7DEE-91C6344684FE}"/>
              </a:ext>
            </a:extLst>
          </p:cNvPr>
          <p:cNvSpPr txBox="1"/>
          <p:nvPr/>
        </p:nvSpPr>
        <p:spPr>
          <a:xfrm>
            <a:off x="1298216" y="2167941"/>
            <a:ext cx="20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 System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F85B2A-1A92-57BA-71CB-0353274252D5}"/>
              </a:ext>
            </a:extLst>
          </p:cNvPr>
          <p:cNvSpPr/>
          <p:nvPr/>
        </p:nvSpPr>
        <p:spPr>
          <a:xfrm>
            <a:off x="1773949" y="4156841"/>
            <a:ext cx="7138697" cy="126750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90EF32-A36F-FC04-60F1-793EB8F13141}"/>
              </a:ext>
            </a:extLst>
          </p:cNvPr>
          <p:cNvSpPr txBox="1"/>
          <p:nvPr/>
        </p:nvSpPr>
        <p:spPr>
          <a:xfrm>
            <a:off x="1690842" y="3828609"/>
            <a:ext cx="247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Hydrogen System Model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DAD6B4-0566-30E5-33C1-9B8B732C3D0D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6189639" y="4785012"/>
            <a:ext cx="1059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6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2025: No Policy ($2 Threshold)">
            <a:extLst>
              <a:ext uri="{FF2B5EF4-FFF2-40B4-BE49-F238E27FC236}">
                <a16:creationId xmlns:a16="http://schemas.microsoft.com/office/drawing/2014/main" id="{CCD44B93-E701-445B-9349-DAC9F22B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C1CDBF5-F9BD-F50F-E426-8B6A8C35D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6730" r="2737" b="9566"/>
          <a:stretch/>
        </p:blipFill>
        <p:spPr>
          <a:xfrm>
            <a:off x="7756902" y="689675"/>
            <a:ext cx="1921790" cy="8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2025: Base Policy ($1 Threshold)">
            <a:extLst>
              <a:ext uri="{FF2B5EF4-FFF2-40B4-BE49-F238E27FC236}">
                <a16:creationId xmlns:a16="http://schemas.microsoft.com/office/drawing/2014/main" id="{8E759A64-92BE-4918-BCCD-293293B8F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F9BE5F2F-1921-4E73-695C-30F52BFD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6292" r="2861" b="5480"/>
          <a:stretch/>
        </p:blipFill>
        <p:spPr>
          <a:xfrm>
            <a:off x="7756902" y="689675"/>
            <a:ext cx="1921790" cy="8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2025: Base Policy ($2 Threshold)">
            <a:extLst>
              <a:ext uri="{FF2B5EF4-FFF2-40B4-BE49-F238E27FC236}">
                <a16:creationId xmlns:a16="http://schemas.microsoft.com/office/drawing/2014/main" id="{C04B4FD3-D44E-43B5-B5A9-1A5C3C07D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7DF503-E857-81AB-9868-F7FDBB0F15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6730" r="2737" b="9566"/>
          <a:stretch/>
        </p:blipFill>
        <p:spPr>
          <a:xfrm>
            <a:off x="7756902" y="689675"/>
            <a:ext cx="1921790" cy="8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2025: Maximum Policy ($1 Threshold)">
            <a:extLst>
              <a:ext uri="{FF2B5EF4-FFF2-40B4-BE49-F238E27FC236}">
                <a16:creationId xmlns:a16="http://schemas.microsoft.com/office/drawing/2014/main" id="{10AF63FE-D5A4-4380-891F-45550A915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44A62ED0-F920-97E2-7972-1EE4AED082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6292" r="2861" b="5480"/>
          <a:stretch/>
        </p:blipFill>
        <p:spPr>
          <a:xfrm>
            <a:off x="7756902" y="689675"/>
            <a:ext cx="1921790" cy="8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2025: Maximum Policy ($2 Threshold)">
            <a:extLst>
              <a:ext uri="{FF2B5EF4-FFF2-40B4-BE49-F238E27FC236}">
                <a16:creationId xmlns:a16="http://schemas.microsoft.com/office/drawing/2014/main" id="{D5278636-0F9F-4C96-8FE3-8958A94F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3BB713-72DC-1F99-2D40-0E28DAFE81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6730" r="2737" b="9566"/>
          <a:stretch/>
        </p:blipFill>
        <p:spPr>
          <a:xfrm>
            <a:off x="7756902" y="689675"/>
            <a:ext cx="1921790" cy="8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2030: No Policy ($1 Threshold)">
            <a:extLst>
              <a:ext uri="{FF2B5EF4-FFF2-40B4-BE49-F238E27FC236}">
                <a16:creationId xmlns:a16="http://schemas.microsoft.com/office/drawing/2014/main" id="{E8F62B08-406E-4A72-90D9-7770F2E27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76CE0548-DAE3-F4C9-9F4F-7F5DB3FC9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6292" r="2861" b="5480"/>
          <a:stretch/>
        </p:blipFill>
        <p:spPr>
          <a:xfrm>
            <a:off x="7756902" y="689675"/>
            <a:ext cx="1921790" cy="8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2030: No Policy ($2 Threshold)">
            <a:extLst>
              <a:ext uri="{FF2B5EF4-FFF2-40B4-BE49-F238E27FC236}">
                <a16:creationId xmlns:a16="http://schemas.microsoft.com/office/drawing/2014/main" id="{49EAA43F-B453-402A-A972-13EE0A134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pic>
        <p:nvPicPr>
          <p:cNvPr id="2" name="Picture 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EF96371-D0E8-553D-8472-09BF7F26F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6730" r="2737" b="9566"/>
          <a:stretch/>
        </p:blipFill>
        <p:spPr>
          <a:xfrm>
            <a:off x="7756902" y="689675"/>
            <a:ext cx="1921790" cy="8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8805</TotalTime>
  <Words>70</Words>
  <Application>Microsoft Macintosh PowerPoint</Application>
  <PresentationFormat>Widescreen</PresentationFormat>
  <Paragraphs>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H2_LBW_Analysis_Jan2023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H2_LBW_Analysis_Jan2023</dc:title>
  <dc:creator/>
  <cp:lastModifiedBy>Clark, Caitlyn</cp:lastModifiedBy>
  <cp:revision>3</cp:revision>
  <dcterms:created xsi:type="dcterms:W3CDTF">2023-01-14T16:18:40Z</dcterms:created>
  <dcterms:modified xsi:type="dcterms:W3CDTF">2023-01-26T16:17:35Z</dcterms:modified>
</cp:coreProperties>
</file>